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86" r:id="rId2"/>
    <p:sldId id="289" r:id="rId3"/>
    <p:sldId id="278" r:id="rId4"/>
    <p:sldId id="287" r:id="rId5"/>
    <p:sldId id="266" r:id="rId6"/>
    <p:sldId id="270" r:id="rId7"/>
    <p:sldId id="267" r:id="rId8"/>
    <p:sldId id="271" r:id="rId9"/>
    <p:sldId id="268" r:id="rId10"/>
    <p:sldId id="275" r:id="rId11"/>
    <p:sldId id="269" r:id="rId12"/>
    <p:sldId id="272" r:id="rId13"/>
    <p:sldId id="276" r:id="rId14"/>
    <p:sldId id="277" r:id="rId15"/>
    <p:sldId id="279" r:id="rId16"/>
    <p:sldId id="280" r:id="rId17"/>
    <p:sldId id="282" r:id="rId18"/>
    <p:sldId id="273" r:id="rId19"/>
    <p:sldId id="284" r:id="rId20"/>
    <p:sldId id="288" r:id="rId21"/>
    <p:sldId id="274" r:id="rId22"/>
    <p:sldId id="283" r:id="rId23"/>
    <p:sldId id="285" r:id="rId24"/>
    <p:sldId id="291" r:id="rId25"/>
    <p:sldId id="290" r:id="rId26"/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F426D4-02C9-EB4B-A315-5C31C22C066D}">
          <p14:sldIdLst>
            <p14:sldId id="286"/>
            <p14:sldId id="289"/>
          </p14:sldIdLst>
        </p14:section>
        <p14:section name="Java Documentation" id="{BB23D22A-00DA-8443-8357-5D589A443A18}">
          <p14:sldIdLst>
            <p14:sldId id="278"/>
            <p14:sldId id="287"/>
            <p14:sldId id="266"/>
            <p14:sldId id="270"/>
            <p14:sldId id="267"/>
            <p14:sldId id="271"/>
            <p14:sldId id="268"/>
            <p14:sldId id="275"/>
            <p14:sldId id="269"/>
            <p14:sldId id="272"/>
            <p14:sldId id="276"/>
            <p14:sldId id="277"/>
            <p14:sldId id="279"/>
            <p14:sldId id="280"/>
          </p14:sldIdLst>
        </p14:section>
        <p14:section name="Untitled Section" id="{0134F3A2-F8C1-6A48-89CE-B05C602A9F8A}">
          <p14:sldIdLst>
            <p14:sldId id="282"/>
            <p14:sldId id="273"/>
            <p14:sldId id="284"/>
            <p14:sldId id="288"/>
            <p14:sldId id="274"/>
            <p14:sldId id="283"/>
            <p14:sldId id="285"/>
            <p14:sldId id="291"/>
            <p14:sldId id="290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3FBEE"/>
    <a:srgbClr val="E0F4FD"/>
    <a:srgbClr val="E9E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36"/>
    <p:restoredTop sz="86419"/>
  </p:normalViewPr>
  <p:slideViewPr>
    <p:cSldViewPr snapToGrid="0">
      <p:cViewPr varScale="1">
        <p:scale>
          <a:sx n="137" d="100"/>
          <a:sy n="137" d="100"/>
        </p:scale>
        <p:origin x="816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1BA1A-87A2-734D-9DF5-63753D88BEFA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6F3F-B92F-6342-BED0-BD7F2835A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459-76CA-2E14-027A-B2BC54F9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DFE8E-93A7-5CFE-646E-8A6994006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9A6A7-D31E-BF73-B5A8-28330176D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7855-FF0B-F7DA-2DE5-1DD6EF8A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B14-1398-55DA-BDD0-9D3EF8A0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CC2D-1942-3392-E2D4-C7E953C16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C6172-95EA-451A-7E1A-0551BCC8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EE8F1-F6E2-167C-581D-87E848E0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37BDA-74CA-0501-967D-063647E9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4719C-5525-C788-56D4-790AD314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8973-5742-157A-E08A-A4DD0A8A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545F-0B22-56CF-6D26-DA2508EE2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A546-FA22-7040-3AE3-0F84967E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203B2-4E64-7393-A30C-0D38D0B69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6F554-BFC1-18C4-FB5B-769CA572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53370-2884-D590-B15C-2140CC2E0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37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1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72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2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9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5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0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8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1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6D80-8C06-673F-B328-398968D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771AD-E766-F376-7E8B-0B53EB7B1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785B-D032-8572-B900-23FDD8FB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AF0E-C9DC-7293-81D0-8D1AD8B9A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339-1F50-0FE2-B97A-B6B15E09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5AB0D3-6EE5-3F67-3A9F-3B985DD23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A87FB-65BE-6AB8-BF0F-D33737D39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6E24-9D14-57C1-B417-A99808BFE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2841-9390-D436-8155-389C7DC00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03DC0-F9CF-3212-CC0A-AF85D2383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DE0B5-78FF-DFD8-0C00-814D1B00A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ADC25-6D46-07AC-2735-937B91445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E6F3F-B92F-6342-BED0-BD7F2835A3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3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D46-FF14-0162-E3CD-C85BB69B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3002-209B-17FA-C96A-FCBF4BA9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196D-89D8-BD05-72A1-B8F6AAF6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1072-EC24-9EB1-9A1D-1133BCBC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E731-5BDA-51C0-0C08-3FEDAEAD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8CF-9C4E-2394-A125-7DD560D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CF71-22FA-D46A-5332-03EF90DE1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BBB6-AC15-A5F6-0126-FC8F785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50F9-2609-0B31-E54B-1DF731AE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10E25-A183-3313-9DEA-2AC0389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014A8-7CC3-FAAA-451C-299A8111F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84737-A015-179C-0639-78C0D3172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F764F-6852-724E-4C41-7B7C9EF0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E151-0BA9-21D2-287C-44CEAC57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7808-0F2F-3F15-D9CA-CC0A0178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09C4-7FB2-A408-45BC-0A55CEE7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BD88-E4EC-CD72-9A78-3A5993723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9C53-46F0-1437-DA01-7F880BC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29F-14AF-DEEF-C66B-91B9CC11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4F27-F394-DFA9-565E-5C631548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CFFE-C0D9-A687-458E-001C7045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C5AF-9884-FCA2-5563-2DD43B9C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DA71-9FB4-2818-4197-B386159E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1B01-2B79-1F55-CE79-DEE0838D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2C29-E89C-E73A-CEDC-4399AA7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1E45-FDFC-2575-4AE9-0F108FA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AB5-E33C-327D-4E59-B74CF38C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2005F-6C86-E6CE-F102-8B3E4DF8E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335-0777-B92F-7DBA-4D0CF81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F3F-C5A9-48F1-51CA-69727D0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9D0D-9462-7F40-4963-B05888F3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86B4-90BA-8196-6CEA-AA07C177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D875-C4A1-5ECC-6917-BB42B754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EC10-6C37-2AC7-2A79-285F68C0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B7B1-0297-3CE1-30D0-10FB9206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30440-C258-6566-D8B9-C3AFFC4B9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7BA3E-6B5B-4192-F2A3-F42A9916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67A2C5-1123-331C-BF33-1A434D4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3B25-F94F-4797-729A-1322F3E8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FA31-4A86-EE28-C118-39DAAC0E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6D023-11C4-B32E-799F-E36C09B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4E1E-BE27-66B1-7195-C7CD980C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795FE-3E7E-862F-9399-24B2318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B9005-2353-6CEB-D7E0-78309360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02E6F-94E4-9021-17F7-CAFC27A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E8AE0-775F-88B3-48F8-E254903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642-B8B4-C2DD-43BA-79F61847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5252-299A-D90B-4075-036607C3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623E0-190B-299C-7B6A-8E01C097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7ABD0-69A0-B3D8-658A-59DDD613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E3BF-E56C-03B3-3F08-BB8932C6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896F-F88B-BC1B-791C-2086B471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A022-1028-50A3-E33B-48CC2B89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1E900-5BF0-4563-3CD2-96D4FB067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1E29D-67A2-558E-3AB4-FB03EC2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5667-69F7-018E-EB6B-6702065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B91B-9AA4-7FC6-EF3B-ED7B21D1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D21A-1E74-4134-B597-44824AD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5B5E8-348C-D733-36F6-6513C17D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AC2AF-B731-6E02-19F8-0EE3169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D7B2-141B-BA46-7F0D-7DAB47D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66BC7-121A-774B-9234-730725E9FF88}" type="datetimeFigureOut">
              <a:rPr lang="en-US" smtClean="0"/>
              <a:t>1/17/26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76E2B-7B92-BCDE-7F0A-E54D9A3B8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86BA-3C32-37CC-0C35-FA42C7FBE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72774-996D-3348-9DB7-A83CF788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AAAF-6BFC-0A16-FD17-4E1871CD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0E8-FFC8-AAC1-C469-7B6D9B5AE4BC}"/>
              </a:ext>
            </a:extLst>
          </p:cNvPr>
          <p:cNvSpPr txBox="1"/>
          <p:nvPr/>
        </p:nvSpPr>
        <p:spPr>
          <a:xfrm>
            <a:off x="2058521" y="501963"/>
            <a:ext cx="7816124" cy="390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If you are only doing code with agentic AI, you are doing it wrong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ECA7-A4E2-4D50-9552-EC439A2E9928}"/>
              </a:ext>
            </a:extLst>
          </p:cNvPr>
          <p:cNvSpPr txBox="1"/>
          <p:nvPr/>
        </p:nvSpPr>
        <p:spPr>
          <a:xfrm>
            <a:off x="6055166" y="4287617"/>
            <a:ext cx="20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656932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4DA07-61D4-8AEB-5584-7629F363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0" t="25907" r="4673" b="5147"/>
          <a:stretch>
            <a:fillRect/>
          </a:stretch>
        </p:blipFill>
        <p:spPr>
          <a:xfrm>
            <a:off x="-1" y="0"/>
            <a:ext cx="8588415" cy="68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7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C6801-1F11-DD19-11CC-19EE8C1D19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28089-9A67-B790-EBE9-E73BD18384E6}"/>
              </a:ext>
            </a:extLst>
          </p:cNvPr>
          <p:cNvSpPr txBox="1"/>
          <p:nvPr/>
        </p:nvSpPr>
        <p:spPr>
          <a:xfrm>
            <a:off x="370390" y="2297575"/>
            <a:ext cx="11430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2400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2400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5467C-6D40-273D-F3FD-1FB549B8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26117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4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A98-B9A7-5C47-EC42-AE5EB3C4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93B39F-2D45-D787-1396-4921C903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931494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F55F-4F31-110E-29A2-5A96F23A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6C9F57-90E6-9B15-4E54-1124429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20041"/>
            <a:ext cx="12192000" cy="312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BA02-C3FB-3068-C686-9913790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6325B8-4988-5C30-CC50-6D25F78E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686" b="47489"/>
          <a:stretch>
            <a:fillRect/>
          </a:stretch>
        </p:blipFill>
        <p:spPr>
          <a:xfrm>
            <a:off x="173621" y="-5856111"/>
            <a:ext cx="11273741" cy="10101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E5F5E-19F6-ACD9-3B8B-564AA98DF2AD}"/>
              </a:ext>
            </a:extLst>
          </p:cNvPr>
          <p:cNvSpPr/>
          <p:nvPr/>
        </p:nvSpPr>
        <p:spPr>
          <a:xfrm>
            <a:off x="544010" y="-196770"/>
            <a:ext cx="11100122" cy="2523281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1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3" y="2553850"/>
            <a:ext cx="1801325" cy="73012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6D465A-601E-3437-B8BA-7AC1A08E8C54}"/>
              </a:ext>
            </a:extLst>
          </p:cNvPr>
          <p:cNvSpPr/>
          <p:nvPr/>
        </p:nvSpPr>
        <p:spPr>
          <a:xfrm>
            <a:off x="5252324" y="2332241"/>
            <a:ext cx="1671429" cy="2007877"/>
          </a:xfrm>
          <a:prstGeom prst="roundRect">
            <a:avLst>
              <a:gd name="adj" fmla="val 11696"/>
            </a:avLst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677076" y="2587376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22256" y="3112982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750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72B837-2527-F93D-3A69-488AB0FE047B}"/>
              </a:ext>
            </a:extLst>
          </p:cNvPr>
          <p:cNvGrpSpPr/>
          <p:nvPr/>
        </p:nvGrpSpPr>
        <p:grpSpPr>
          <a:xfrm>
            <a:off x="677029" y="3622204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D2B83FD-3B28-2B15-F41E-08859D18529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727CC5-FD58-FBB5-81F7-34001AE4EBB9}"/>
                </a:ext>
              </a:extLst>
            </p:cNvPr>
            <p:cNvSpPr txBox="1"/>
            <p:nvPr/>
          </p:nvSpPr>
          <p:spPr>
            <a:xfrm>
              <a:off x="3122255" y="3112982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Issue 608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366510-DC5F-D17F-C3BB-07F6D26421A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C9DCEB-27FD-BE46-D895-425FF9F86EDF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18F8CC-E8AD-370B-647A-4BB7436FEEA9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145AF5-CCD1-8AC3-352E-E3C16FEFCB69}"/>
              </a:ext>
            </a:extLst>
          </p:cNvPr>
          <p:cNvGrpSpPr/>
          <p:nvPr/>
        </p:nvGrpSpPr>
        <p:grpSpPr>
          <a:xfrm>
            <a:off x="2807357" y="3623837"/>
            <a:ext cx="1732958" cy="663072"/>
            <a:chOff x="2628366" y="2902691"/>
            <a:chExt cx="1732958" cy="663072"/>
          </a:xfrm>
          <a:solidFill>
            <a:srgbClr val="E9E9FA"/>
          </a:solidFill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7F90939-C3B1-EF33-7891-06C95DC8200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E3EB54-5423-C781-1576-6436681DFD60}"/>
                </a:ext>
              </a:extLst>
            </p:cNvPr>
            <p:cNvSpPr txBox="1"/>
            <p:nvPr/>
          </p:nvSpPr>
          <p:spPr>
            <a:xfrm>
              <a:off x="3026748" y="3112982"/>
              <a:ext cx="1306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Code Base</a:t>
              </a:r>
            </a:p>
          </p:txBody>
        </p:sp>
      </p:grpSp>
      <p:pic>
        <p:nvPicPr>
          <p:cNvPr id="1028" name="Picture 4" descr="Code - Free computer icons">
            <a:extLst>
              <a:ext uri="{FF2B5EF4-FFF2-40B4-BE49-F238E27FC236}">
                <a16:creationId xmlns:a16="http://schemas.microsoft.com/office/drawing/2014/main" id="{FB39591A-0883-EFAD-5577-23558C16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40" y="3832495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7310471-427F-2A46-EAD5-DAA63256538D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Single Corner Rectangle 37">
            <a:extLst>
              <a:ext uri="{FF2B5EF4-FFF2-40B4-BE49-F238E27FC236}">
                <a16:creationId xmlns:a16="http://schemas.microsoft.com/office/drawing/2014/main" id="{68A1FD99-9430-8112-35D4-57827E58540D}"/>
              </a:ext>
            </a:extLst>
          </p:cNvPr>
          <p:cNvSpPr/>
          <p:nvPr/>
        </p:nvSpPr>
        <p:spPr>
          <a:xfrm flipH="1">
            <a:off x="9074552" y="1860784"/>
            <a:ext cx="2236042" cy="3136433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5C2CEC-04C3-F438-90FF-1FDFE3F103A8}"/>
              </a:ext>
            </a:extLst>
          </p:cNvPr>
          <p:cNvSpPr txBox="1"/>
          <p:nvPr/>
        </p:nvSpPr>
        <p:spPr>
          <a:xfrm>
            <a:off x="9320250" y="3140343"/>
            <a:ext cx="174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pPr algn="ctr"/>
            <a:r>
              <a:rPr lang="en-US" dirty="0"/>
              <a:t>(Markdown)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E7D7E-EF2F-F774-C6CE-4C95940809B0}"/>
              </a:ext>
            </a:extLst>
          </p:cNvPr>
          <p:cNvSpPr/>
          <p:nvPr/>
        </p:nvSpPr>
        <p:spPr>
          <a:xfrm>
            <a:off x="1582298" y="5420478"/>
            <a:ext cx="5715402" cy="989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867CD-FEC6-1C11-68C1-33C7780A50C0}"/>
              </a:ext>
            </a:extLst>
          </p:cNvPr>
          <p:cNvSpPr/>
          <p:nvPr/>
        </p:nvSpPr>
        <p:spPr>
          <a:xfrm>
            <a:off x="4246741" y="5998967"/>
            <a:ext cx="2049056" cy="390410"/>
          </a:xfrm>
          <a:prstGeom prst="rect">
            <a:avLst/>
          </a:prstGeom>
          <a:solidFill>
            <a:srgbClr val="E3FB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82989-A7FE-30E8-6084-74D98A9E987A}"/>
              </a:ext>
            </a:extLst>
          </p:cNvPr>
          <p:cNvSpPr/>
          <p:nvPr/>
        </p:nvSpPr>
        <p:spPr>
          <a:xfrm>
            <a:off x="3263580" y="5420478"/>
            <a:ext cx="983161" cy="390410"/>
          </a:xfrm>
          <a:prstGeom prst="rect">
            <a:avLst/>
          </a:prstGeom>
          <a:solidFill>
            <a:srgbClr val="E0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3023D-3DB1-904F-C4D6-F2702842E9C9}"/>
              </a:ext>
            </a:extLst>
          </p:cNvPr>
          <p:cNvSpPr txBox="1"/>
          <p:nvPr/>
        </p:nvSpPr>
        <p:spPr>
          <a:xfrm>
            <a:off x="1582298" y="5420478"/>
            <a:ext cx="61135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Please read issue 750 &amp; 608 using the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github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cli.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This is the right solution, but we need to make 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howto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doc.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You can see an example here 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ParameterizedTest.md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86594-075F-4573-08B2-E1F23783B358}"/>
              </a:ext>
            </a:extLst>
          </p:cNvPr>
          <p:cNvSpPr txBox="1"/>
          <p:nvPr/>
        </p:nvSpPr>
        <p:spPr>
          <a:xfrm>
            <a:off x="5355871" y="3582252"/>
            <a:ext cx="142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Impromptu</a:t>
            </a:r>
          </a:p>
          <a:p>
            <a:pPr algn="ctr"/>
            <a:r>
              <a:rPr lang="en-US" b="1" dirty="0"/>
              <a:t>prompt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DD333D96-4E4B-A3BC-29D7-FA68821485E0}"/>
              </a:ext>
            </a:extLst>
          </p:cNvPr>
          <p:cNvSpPr/>
          <p:nvPr/>
        </p:nvSpPr>
        <p:spPr>
          <a:xfrm>
            <a:off x="5757716" y="2714218"/>
            <a:ext cx="660643" cy="452781"/>
          </a:xfrm>
          <a:prstGeom prst="wedgeEllipseCallout">
            <a:avLst>
              <a:gd name="adj1" fmla="val -44012"/>
              <a:gd name="adj2" fmla="val 6346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196A-E529-99C4-D89F-B4C39EB8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E6DC1-CA67-F3ED-9206-8114A99C8CEC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Dad’s Workout</a:t>
            </a:r>
          </a:p>
        </p:txBody>
      </p:sp>
    </p:spTree>
    <p:extLst>
      <p:ext uri="{BB962C8B-B14F-4D97-AF65-F5344CB8AC3E}">
        <p14:creationId xmlns:p14="http://schemas.microsoft.com/office/powerpoint/2010/main" val="426526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ily_recumbent_bike_routine">
            <a:hlinkClick r:id="" action="ppaction://media"/>
            <a:extLst>
              <a:ext uri="{FF2B5EF4-FFF2-40B4-BE49-F238E27FC236}">
                <a16:creationId xmlns:a16="http://schemas.microsoft.com/office/drawing/2014/main" id="{DFEADA6B-ED42-8C69-E144-56E8123F0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854A-A51C-5150-1283-FCD24E6F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4BECA674-CCFA-5522-316A-B9F7FD5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48F28-A11E-41F4-C13E-C6BAB7C4CC2F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5FAE1-78A1-235B-4E91-F0F376F1506F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15DB2F7-217E-7007-618A-62FBFBFEECF8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EAE97-6B3E-1306-157D-E951DB9BC35F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8F13-119D-2992-00A1-3A0FA7737231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524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30BB-1F5D-7D6C-3C09-16FCD486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1BD3-A72A-5604-24F4-29F781DC30B0}"/>
              </a:ext>
            </a:extLst>
          </p:cNvPr>
          <p:cNvSpPr txBox="1"/>
          <p:nvPr/>
        </p:nvSpPr>
        <p:spPr>
          <a:xfrm>
            <a:off x="449936" y="1997839"/>
            <a:ext cx="10929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1. Manage Complexity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2. See  Abstractions</a:t>
            </a:r>
          </a:p>
          <a:p>
            <a:r>
              <a:rPr lang="en-US" sz="6000" dirty="0">
                <a:latin typeface="Broadway" panose="04040905080002020502" pitchFamily="82" charset="77"/>
              </a:rPr>
              <a:t>3. Create reuseable pieces</a:t>
            </a:r>
          </a:p>
        </p:txBody>
      </p:sp>
    </p:spTree>
    <p:extLst>
      <p:ext uri="{BB962C8B-B14F-4D97-AF65-F5344CB8AC3E}">
        <p14:creationId xmlns:p14="http://schemas.microsoft.com/office/powerpoint/2010/main" val="2141009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16D9-31DD-9F68-AFA5-5A3B5363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40BF-251A-5520-4DCC-33E8716F85F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A3D6E8-B50A-1013-7350-C1D63FF0C093}"/>
              </a:ext>
            </a:extLst>
          </p:cNvPr>
          <p:cNvSpPr/>
          <p:nvPr/>
        </p:nvSpPr>
        <p:spPr>
          <a:xfrm>
            <a:off x="3445568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6CEAC924-1309-2508-7B37-655869BBFDAD}"/>
              </a:ext>
            </a:extLst>
          </p:cNvPr>
          <p:cNvSpPr/>
          <p:nvPr/>
        </p:nvSpPr>
        <p:spPr>
          <a:xfrm>
            <a:off x="5348199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4A8B3-6673-A903-1ADF-67D98A84B4D5}"/>
              </a:ext>
            </a:extLst>
          </p:cNvPr>
          <p:cNvSpPr txBox="1"/>
          <p:nvPr/>
        </p:nvSpPr>
        <p:spPr>
          <a:xfrm>
            <a:off x="3642566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0787A5-6188-09F8-1A1A-939A7FCAB082}"/>
              </a:ext>
            </a:extLst>
          </p:cNvPr>
          <p:cNvSpPr/>
          <p:nvPr/>
        </p:nvSpPr>
        <p:spPr>
          <a:xfrm>
            <a:off x="6501590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D7C6862E-7441-0393-7B34-4F7B0B6AC929}"/>
              </a:ext>
            </a:extLst>
          </p:cNvPr>
          <p:cNvSpPr/>
          <p:nvPr/>
        </p:nvSpPr>
        <p:spPr>
          <a:xfrm flipH="1">
            <a:off x="6763325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41D0-4778-13D1-2D07-FA1D5D421AB8}"/>
              </a:ext>
            </a:extLst>
          </p:cNvPr>
          <p:cNvSpPr txBox="1"/>
          <p:nvPr/>
        </p:nvSpPr>
        <p:spPr>
          <a:xfrm>
            <a:off x="6716783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</p:spTree>
    <p:extLst>
      <p:ext uri="{BB962C8B-B14F-4D97-AF65-F5344CB8AC3E}">
        <p14:creationId xmlns:p14="http://schemas.microsoft.com/office/powerpoint/2010/main" val="2813937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685A8-6F74-2B73-39C1-3EE809DB90F7}"/>
              </a:ext>
            </a:extLst>
          </p:cNvPr>
          <p:cNvSpPr txBox="1"/>
          <p:nvPr/>
        </p:nvSpPr>
        <p:spPr>
          <a:xfrm>
            <a:off x="3460898" y="233917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39857-5CA9-CB51-4146-3E29677D471B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E4A7-A480-E8B7-D878-D7409F85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57767-673D-27AB-8F0F-AF6C7C516BD6}"/>
              </a:ext>
            </a:extLst>
          </p:cNvPr>
          <p:cNvSpPr txBox="1"/>
          <p:nvPr/>
        </p:nvSpPr>
        <p:spPr>
          <a:xfrm>
            <a:off x="3460898" y="-6282630"/>
            <a:ext cx="5850384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RECUMBENT BIKE ROUTINE (20 MINUTES)</a:t>
            </a:r>
          </a:p>
          <a:p>
            <a:r>
              <a:rPr lang="en-US" b="1" dirty="0"/>
              <a:t>Focus: Heart Health • Strength • Coordination</a:t>
            </a:r>
          </a:p>
          <a:p>
            <a:r>
              <a:rPr lang="en-US" b="1" dirty="0"/>
              <a:t>Warm up (1 minute)</a:t>
            </a:r>
          </a:p>
          <a:p>
            <a:r>
              <a:rPr lang="en-US" dirty="0"/>
              <a:t>[ ] Sit upright, feet firmly on pedals</a:t>
            </a:r>
          </a:p>
          <a:p>
            <a:r>
              <a:rPr lang="en-US" dirty="0"/>
              <a:t>[ ] LOW resistance &amp; </a:t>
            </a:r>
            <a:r>
              <a:rPr lang="en-US" b="1" dirty="0"/>
              <a:t>comfortable pace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STEADY MODERATE RIDE – 8 minutes</a:t>
            </a:r>
          </a:p>
          <a:p>
            <a:r>
              <a:rPr lang="en-US" b="1" dirty="0"/>
              <a:t>Goal:</a:t>
            </a:r>
            <a:r>
              <a:rPr lang="en-US" dirty="0"/>
              <a:t> Smooth, steady cardio</a:t>
            </a:r>
          </a:p>
          <a:p>
            <a:r>
              <a:rPr lang="en-US" dirty="0"/>
              <a:t>[ ] Raise resistance to a </a:t>
            </a:r>
            <a:r>
              <a:rPr lang="en-US" b="1" dirty="0"/>
              <a:t>moderate</a:t>
            </a:r>
            <a:r>
              <a:rPr lang="en-US" dirty="0"/>
              <a:t> level</a:t>
            </a:r>
          </a:p>
          <a:p>
            <a:r>
              <a:rPr lang="en-US" dirty="0"/>
              <a:t>[ ] Pedal at a steady, comfortable pace</a:t>
            </a:r>
          </a:p>
          <a:p>
            <a:r>
              <a:rPr lang="en-US" dirty="0"/>
              <a:t>[ ] Breathing should increase, but you can still talk</a:t>
            </a:r>
          </a:p>
          <a:p>
            <a:r>
              <a:rPr lang="en-US" dirty="0"/>
              <a:t>[ ] Keep shoulders relaxed</a:t>
            </a:r>
          </a:p>
          <a:p>
            <a:r>
              <a:rPr lang="en-US" dirty="0"/>
              <a:t>[ ] Stay steady for </a:t>
            </a:r>
            <a:r>
              <a:rPr lang="en-US" b="1" dirty="0"/>
              <a:t>8 minutes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MODERATE INTERVALS – 9 minutes</a:t>
            </a:r>
          </a:p>
          <a:p>
            <a:r>
              <a:rPr lang="en-US" b="1" dirty="0"/>
              <a:t>Pattern:</a:t>
            </a:r>
            <a:endParaRPr lang="en-US" dirty="0"/>
          </a:p>
          <a:p>
            <a:r>
              <a:rPr lang="en-US" dirty="0"/>
              <a:t>[ ] 2 minutes </a:t>
            </a:r>
            <a:r>
              <a:rPr lang="en-US" b="1" dirty="0"/>
              <a:t>easy</a:t>
            </a:r>
            <a:endParaRPr lang="en-US" dirty="0"/>
          </a:p>
          <a:p>
            <a:r>
              <a:rPr lang="en-US" dirty="0"/>
              <a:t>[ ] 1 minute </a:t>
            </a:r>
            <a:r>
              <a:rPr lang="en-US" b="1" dirty="0"/>
              <a:t>moderate</a:t>
            </a:r>
            <a:endParaRPr lang="en-US" dirty="0"/>
          </a:p>
          <a:p>
            <a:r>
              <a:rPr lang="en-US" dirty="0"/>
              <a:t>[ ] Repeat again</a:t>
            </a:r>
          </a:p>
          <a:p>
            <a:r>
              <a:rPr lang="en-US" dirty="0"/>
              <a:t>[ ] Repeat again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CADENCE TRAINING – 3 minutes</a:t>
            </a:r>
          </a:p>
          <a:p>
            <a:r>
              <a:rPr lang="en-US" b="1" dirty="0"/>
              <a:t>Goal:</a:t>
            </a:r>
            <a:r>
              <a:rPr lang="en-US" dirty="0"/>
              <a:t> Coordination + safe speed work</a:t>
            </a:r>
          </a:p>
          <a:p>
            <a:r>
              <a:rPr lang="en-US" dirty="0"/>
              <a:t>[ ] Keep resistance LOW</a:t>
            </a:r>
          </a:p>
          <a:p>
            <a:r>
              <a:rPr lang="en-US" dirty="0"/>
              <a:t>[ ] Maintain an even rhythm</a:t>
            </a:r>
          </a:p>
          <a:p>
            <a:r>
              <a:rPr lang="en-US" dirty="0"/>
              <a:t>[ ] 20 seconds faster / 40 seconds normal (repeat 3 times)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FINISH (1 minute)</a:t>
            </a:r>
          </a:p>
          <a:p>
            <a:r>
              <a:rPr lang="en-US" dirty="0"/>
              <a:t>[ ] Slow down to an easy coast</a:t>
            </a:r>
          </a:p>
          <a:p>
            <a:r>
              <a:rPr lang="en-US" dirty="0"/>
              <a:t>[ ] Let heart rate come down</a:t>
            </a:r>
          </a:p>
          <a:p>
            <a:r>
              <a:rPr lang="en-US" dirty="0"/>
              <a:t>[ ] Take 3–4 deep breaths</a:t>
            </a:r>
          </a:p>
          <a:p>
            <a:r>
              <a:rPr lang="en-US" dirty="0"/>
              <a:t>[ ] Drink a sip of water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NOTES</a:t>
            </a:r>
          </a:p>
          <a:p>
            <a:r>
              <a:rPr lang="en-US" dirty="0"/>
              <a:t>Stop if dizzy, light-headed, or unusually short of breath</a:t>
            </a:r>
          </a:p>
          <a:p>
            <a:r>
              <a:rPr lang="en-US" dirty="0"/>
              <a:t>Slight leg fatigue = normal</a:t>
            </a:r>
          </a:p>
          <a:p>
            <a:r>
              <a:rPr lang="en-US" dirty="0"/>
              <a:t>Sharp pain = </a:t>
            </a:r>
            <a:r>
              <a:rPr lang="en-US" b="1" dirty="0"/>
              <a:t>stop immediately</a:t>
            </a:r>
            <a:endParaRPr lang="en-US" dirty="0"/>
          </a:p>
          <a:p>
            <a:r>
              <a:rPr lang="en-US" dirty="0"/>
              <a:t>Consistency matters more than speed or intensity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50312-2EEE-908A-CB0D-1DCA9FF10CA6}"/>
              </a:ext>
            </a:extLst>
          </p:cNvPr>
          <p:cNvSpPr txBox="1"/>
          <p:nvPr/>
        </p:nvSpPr>
        <p:spPr>
          <a:xfrm>
            <a:off x="430618" y="23391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Workout.md</a:t>
            </a:r>
            <a:endParaRPr lang="en-US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5FF4-12D6-EA88-E918-188B2E9E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CC03-B635-FA7A-0EC0-1968E08AEDF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the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BE513-4262-126E-0072-62E0E6ECA143}"/>
              </a:ext>
            </a:extLst>
          </p:cNvPr>
          <p:cNvSpPr/>
          <p:nvPr/>
        </p:nvSpPr>
        <p:spPr>
          <a:xfrm>
            <a:off x="452983" y="1731082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45272-8AF8-566C-064C-FD58B64B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>
            <a:fillRect/>
          </a:stretch>
        </p:blipFill>
        <p:spPr>
          <a:xfrm>
            <a:off x="5392662" y="2378077"/>
            <a:ext cx="1452282" cy="1486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BAA11-CCBF-C910-98CB-B79EE87B4BAB}"/>
              </a:ext>
            </a:extLst>
          </p:cNvPr>
          <p:cNvSpPr txBox="1"/>
          <p:nvPr/>
        </p:nvSpPr>
        <p:spPr>
          <a:xfrm>
            <a:off x="4821233" y="3057739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50DF92-7EF2-49F4-8DEC-AEB981712418}"/>
              </a:ext>
            </a:extLst>
          </p:cNvPr>
          <p:cNvGrpSpPr/>
          <p:nvPr/>
        </p:nvGrpSpPr>
        <p:grpSpPr>
          <a:xfrm>
            <a:off x="685826" y="3097464"/>
            <a:ext cx="1732958" cy="663072"/>
            <a:chOff x="2628366" y="2902691"/>
            <a:chExt cx="1732958" cy="66307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D71781D-C7D3-1E1A-E93F-AF5F12FA08D9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228E3C-4C87-256A-DCFE-70771BE78535}"/>
                </a:ext>
              </a:extLst>
            </p:cNvPr>
            <p:cNvSpPr txBox="1"/>
            <p:nvPr/>
          </p:nvSpPr>
          <p:spPr>
            <a:xfrm>
              <a:off x="3305065" y="3093798"/>
              <a:ext cx="68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28533E-5FCB-762D-9C6D-683FC04C6BA5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96E66A-F49A-EB39-5825-5A4025FC6482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13DB8D-8249-E9AD-E0C5-76AE6ECD902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AD6CFD6F-D551-4822-8A73-486985DB5279}"/>
              </a:ext>
            </a:extLst>
          </p:cNvPr>
          <p:cNvSpPr/>
          <p:nvPr/>
        </p:nvSpPr>
        <p:spPr>
          <a:xfrm>
            <a:off x="7547380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Movie Videos ICON free | FreePNGimg">
            <a:extLst>
              <a:ext uri="{FF2B5EF4-FFF2-40B4-BE49-F238E27FC236}">
                <a16:creationId xmlns:a16="http://schemas.microsoft.com/office/drawing/2014/main" id="{974D34B4-0388-BAE6-08D7-7A5CE7B5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C1062-B596-53DA-E5D2-74C1865F6589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D5E7-0BB4-F1B7-1796-67F138D1EB7E}"/>
              </a:ext>
            </a:extLst>
          </p:cNvPr>
          <p:cNvSpPr txBox="1"/>
          <p:nvPr/>
        </p:nvSpPr>
        <p:spPr>
          <a:xfrm>
            <a:off x="3018718" y="1860784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671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8141B-0AB3-6212-B98E-1179889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168880"/>
            <a:ext cx="4498910" cy="2520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3BDBF-8997-02C6-89AD-AA5110B62104}"/>
              </a:ext>
            </a:extLst>
          </p:cNvPr>
          <p:cNvSpPr txBox="1"/>
          <p:nvPr/>
        </p:nvSpPr>
        <p:spPr>
          <a:xfrm>
            <a:off x="4769321" y="278266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mins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DABA3-892E-3E5A-4AE3-7E887DD3B17A}"/>
              </a:ext>
            </a:extLst>
          </p:cNvPr>
          <p:cNvSpPr txBox="1"/>
          <p:nvPr/>
        </p:nvSpPr>
        <p:spPr>
          <a:xfrm>
            <a:off x="4767398" y="305966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</a:t>
            </a:r>
            <a:r>
              <a:rPr lang="en-US" dirty="0" err="1"/>
              <a:t>gb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D1BE-0735-B96C-98FC-63A98A70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1" y="2168880"/>
            <a:ext cx="4507150" cy="25202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619863-EECE-CCC6-6D7E-01B30F237DB5}"/>
              </a:ext>
            </a:extLst>
          </p:cNvPr>
          <p:cNvCxnSpPr/>
          <p:nvPr/>
        </p:nvCxnSpPr>
        <p:spPr>
          <a:xfrm>
            <a:off x="8901404" y="1875453"/>
            <a:ext cx="242596" cy="401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68442C-F2FD-1CC0-2394-7FF906013A7C}"/>
              </a:ext>
            </a:extLst>
          </p:cNvPr>
          <p:cNvCxnSpPr>
            <a:cxnSpLocks/>
          </p:cNvCxnSpPr>
          <p:nvPr/>
        </p:nvCxnSpPr>
        <p:spPr>
          <a:xfrm flipH="1">
            <a:off x="10313437" y="1735494"/>
            <a:ext cx="202163" cy="418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45FDC-39B6-BC3C-1259-20F8C5B0E7C0}"/>
              </a:ext>
            </a:extLst>
          </p:cNvPr>
          <p:cNvCxnSpPr>
            <a:cxnSpLocks/>
          </p:cNvCxnSpPr>
          <p:nvPr/>
        </p:nvCxnSpPr>
        <p:spPr>
          <a:xfrm flipV="1">
            <a:off x="9255967" y="4689119"/>
            <a:ext cx="0" cy="1105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4BFA8-0F24-24E8-ABD8-7A15B264B9E2}"/>
              </a:ext>
            </a:extLst>
          </p:cNvPr>
          <p:cNvCxnSpPr>
            <a:cxnSpLocks/>
          </p:cNvCxnSpPr>
          <p:nvPr/>
        </p:nvCxnSpPr>
        <p:spPr>
          <a:xfrm flipH="1" flipV="1">
            <a:off x="7968343" y="4585462"/>
            <a:ext cx="219648" cy="7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76200">
              <a:schemeClr val="bg1">
                <a:alpha val="51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CFC371-1105-0BA5-1D5A-4D5C2E7C3BBE}"/>
              </a:ext>
            </a:extLst>
          </p:cNvPr>
          <p:cNvSpPr txBox="1"/>
          <p:nvPr/>
        </p:nvSpPr>
        <p:spPr>
          <a:xfrm>
            <a:off x="5908920" y="278266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seconds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FF314-7515-C4C5-F483-EF044362EF4D}"/>
              </a:ext>
            </a:extLst>
          </p:cNvPr>
          <p:cNvSpPr txBox="1"/>
          <p:nvPr/>
        </p:nvSpPr>
        <p:spPr>
          <a:xfrm>
            <a:off x="5906997" y="305966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2FFF-241E-13ED-414D-B31082F11963}"/>
              </a:ext>
            </a:extLst>
          </p:cNvPr>
          <p:cNvSpPr txBox="1"/>
          <p:nvPr/>
        </p:nvSpPr>
        <p:spPr>
          <a:xfrm>
            <a:off x="8078167" y="150612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067BD-D806-07D3-2AD9-9E014C85B530}"/>
              </a:ext>
            </a:extLst>
          </p:cNvPr>
          <p:cNvSpPr txBox="1"/>
          <p:nvPr/>
        </p:nvSpPr>
        <p:spPr>
          <a:xfrm>
            <a:off x="9851796" y="1366162"/>
            <a:ext cx="16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Pointer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D734B-7734-22E6-84BF-5ADFCCCD502E}"/>
              </a:ext>
            </a:extLst>
          </p:cNvPr>
          <p:cNvSpPr txBox="1"/>
          <p:nvPr/>
        </p:nvSpPr>
        <p:spPr>
          <a:xfrm>
            <a:off x="5658117" y="5351879"/>
            <a:ext cx="328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Red Bar = Hard Movement</a:t>
            </a:r>
          </a:p>
          <a:p>
            <a:pPr algn="r"/>
            <a:r>
              <a:rPr lang="en-US" dirty="0"/>
              <a:t>Green Bar = Relaxed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D4341-9CD5-F0B2-FBB5-6FBDDA9E9F23}"/>
              </a:ext>
            </a:extLst>
          </p:cNvPr>
          <p:cNvSpPr txBox="1"/>
          <p:nvPr/>
        </p:nvSpPr>
        <p:spPr>
          <a:xfrm>
            <a:off x="9032032" y="58135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Timer</a:t>
            </a:r>
          </a:p>
        </p:txBody>
      </p:sp>
    </p:spTree>
    <p:extLst>
      <p:ext uri="{BB962C8B-B14F-4D97-AF65-F5344CB8AC3E}">
        <p14:creationId xmlns:p14="http://schemas.microsoft.com/office/powerpoint/2010/main" val="953305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EECC2-99CE-B7A8-D0B1-627BB7A3A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Movie Videos ICON free | FreePNGimg">
            <a:extLst>
              <a:ext uri="{FF2B5EF4-FFF2-40B4-BE49-F238E27FC236}">
                <a16:creationId xmlns:a16="http://schemas.microsoft.com/office/drawing/2014/main" id="{79E52DD7-DA88-4DB3-AF37-9826F920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926" y="2106849"/>
            <a:ext cx="3225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C36D6-3513-B16F-4515-A4AA405E198B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3514831" cy="733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AI Pipeline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23A9E40-80D4-73CA-4509-4123954C63D0}"/>
              </a:ext>
            </a:extLst>
          </p:cNvPr>
          <p:cNvSpPr/>
          <p:nvPr/>
        </p:nvSpPr>
        <p:spPr>
          <a:xfrm>
            <a:off x="378609" y="1731082"/>
            <a:ext cx="1717076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CF350169-FDCD-4A48-E42D-FA391920D6B9}"/>
              </a:ext>
            </a:extLst>
          </p:cNvPr>
          <p:cNvSpPr/>
          <p:nvPr/>
        </p:nvSpPr>
        <p:spPr>
          <a:xfrm>
            <a:off x="2281240" y="1731081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6955FC-ADAB-36A8-BF95-15A7E98C183B}"/>
              </a:ext>
            </a:extLst>
          </p:cNvPr>
          <p:cNvSpPr txBox="1"/>
          <p:nvPr/>
        </p:nvSpPr>
        <p:spPr>
          <a:xfrm>
            <a:off x="9832538" y="1467628"/>
            <a:ext cx="102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Workout</a:t>
            </a:r>
          </a:p>
          <a:p>
            <a:pPr algn="ctr"/>
            <a:r>
              <a:rPr lang="en-US" dirty="0"/>
              <a:t>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399B3-BC3D-13A5-2E5D-AC5FB364A8D6}"/>
              </a:ext>
            </a:extLst>
          </p:cNvPr>
          <p:cNvSpPr txBox="1"/>
          <p:nvPr/>
        </p:nvSpPr>
        <p:spPr>
          <a:xfrm>
            <a:off x="575607" y="1932988"/>
            <a:ext cx="1518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F24BE7-A84D-D0CD-8062-461770399AB2}"/>
              </a:ext>
            </a:extLst>
          </p:cNvPr>
          <p:cNvSpPr/>
          <p:nvPr/>
        </p:nvSpPr>
        <p:spPr>
          <a:xfrm>
            <a:off x="6105580" y="173108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7CE250C1-E9AC-6A97-C213-9FD2D241296B}"/>
              </a:ext>
            </a:extLst>
          </p:cNvPr>
          <p:cNvSpPr/>
          <p:nvPr/>
        </p:nvSpPr>
        <p:spPr>
          <a:xfrm>
            <a:off x="7470742" y="173108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4B1E20-DCBE-473E-FFE9-16E45602CC62}"/>
              </a:ext>
            </a:extLst>
          </p:cNvPr>
          <p:cNvSpPr/>
          <p:nvPr/>
        </p:nvSpPr>
        <p:spPr>
          <a:xfrm>
            <a:off x="3434631" y="1795932"/>
            <a:ext cx="1052610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2FA8890C-6707-B57E-8B25-0E442805FEA3}"/>
              </a:ext>
            </a:extLst>
          </p:cNvPr>
          <p:cNvSpPr/>
          <p:nvPr/>
        </p:nvSpPr>
        <p:spPr>
          <a:xfrm>
            <a:off x="4803439" y="1795932"/>
            <a:ext cx="1052609" cy="32661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0DEF35A9-268E-40DD-D0B8-35A7DA881123}"/>
              </a:ext>
            </a:extLst>
          </p:cNvPr>
          <p:cNvSpPr/>
          <p:nvPr/>
        </p:nvSpPr>
        <p:spPr>
          <a:xfrm flipH="1">
            <a:off x="3696366" y="2954146"/>
            <a:ext cx="543736" cy="762682"/>
          </a:xfrm>
          <a:prstGeom prst="snip1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BFA16-0589-8C82-3BC6-547B601FE0AD}"/>
              </a:ext>
            </a:extLst>
          </p:cNvPr>
          <p:cNvSpPr txBox="1"/>
          <p:nvPr/>
        </p:nvSpPr>
        <p:spPr>
          <a:xfrm>
            <a:off x="3649824" y="3242903"/>
            <a:ext cx="67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Workout Plan</a:t>
            </a:r>
          </a:p>
          <a:p>
            <a:pPr algn="ctr"/>
            <a:r>
              <a:rPr lang="en-US" sz="600" dirty="0"/>
              <a:t>(Markdown)</a:t>
            </a:r>
          </a:p>
        </p:txBody>
      </p:sp>
      <p:pic>
        <p:nvPicPr>
          <p:cNvPr id="11" name="Picture 4" descr="Code - Free computer icons">
            <a:extLst>
              <a:ext uri="{FF2B5EF4-FFF2-40B4-BE49-F238E27FC236}">
                <a16:creationId xmlns:a16="http://schemas.microsoft.com/office/drawing/2014/main" id="{D173AC96-9E4C-CF1C-67E1-F24ABD2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55" y="3163767"/>
            <a:ext cx="343440" cy="3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A3B4DE-D21C-B0AD-312C-FBDF8337B3B0}"/>
              </a:ext>
            </a:extLst>
          </p:cNvPr>
          <p:cNvSpPr txBox="1"/>
          <p:nvPr/>
        </p:nvSpPr>
        <p:spPr>
          <a:xfrm>
            <a:off x="6293542" y="3532162"/>
            <a:ext cx="6744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970629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F7494A-71FE-10EE-33DD-E2C5666A3D79}"/>
              </a:ext>
            </a:extLst>
          </p:cNvPr>
          <p:cNvSpPr/>
          <p:nvPr/>
        </p:nvSpPr>
        <p:spPr>
          <a:xfrm>
            <a:off x="729916" y="962526"/>
            <a:ext cx="4154905" cy="25827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7C0F1-2630-B93F-BCDC-F96066A1F64B}"/>
              </a:ext>
            </a:extLst>
          </p:cNvPr>
          <p:cNvSpPr/>
          <p:nvPr/>
        </p:nvSpPr>
        <p:spPr>
          <a:xfrm>
            <a:off x="1058779" y="171650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Vomit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8DE08-523D-6029-0226-CA7DFB2D8521}"/>
              </a:ext>
            </a:extLst>
          </p:cNvPr>
          <p:cNvSpPr/>
          <p:nvPr/>
        </p:nvSpPr>
        <p:spPr>
          <a:xfrm>
            <a:off x="1892969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baseline="30000" dirty="0">
                <a:solidFill>
                  <a:schemeClr val="tx1"/>
                </a:solidFill>
              </a:rPr>
              <a:t>st</a:t>
            </a:r>
            <a:r>
              <a:rPr lang="en-US" sz="1050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C1BFA-A4D5-7597-BF63-A0BE2CF9A146}"/>
              </a:ext>
            </a:extLst>
          </p:cNvPr>
          <p:cNvSpPr/>
          <p:nvPr/>
        </p:nvSpPr>
        <p:spPr>
          <a:xfrm>
            <a:off x="2707105" y="172452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Refined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BEFB8-7CCE-AB4D-5D7C-AC78E7899A0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88169" y="198120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A1C4E-A070-CEC4-0C8B-842AD585356A}"/>
              </a:ext>
            </a:extLst>
          </p:cNvPr>
          <p:cNvSpPr txBox="1"/>
          <p:nvPr/>
        </p:nvSpPr>
        <p:spPr>
          <a:xfrm>
            <a:off x="1025056" y="225391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VoiceToText.Cleanup</a:t>
            </a:r>
            <a:endParaRPr lang="en-US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26682-D40B-6C57-5A0D-1F440F06AE03}"/>
              </a:ext>
            </a:extLst>
          </p:cNvPr>
          <p:cNvSpPr/>
          <p:nvPr/>
        </p:nvSpPr>
        <p:spPr>
          <a:xfrm>
            <a:off x="1211179" y="2775285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people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54CC15-D5B7-AE31-C3C3-8F933CFE96BE}"/>
              </a:ext>
            </a:extLst>
          </p:cNvPr>
          <p:cNvCxnSpPr/>
          <p:nvPr/>
        </p:nvCxnSpPr>
        <p:spPr>
          <a:xfrm>
            <a:off x="2402305" y="1989220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F8241-E9B1-A6DE-F62B-0E8DC9C3CC28}"/>
              </a:ext>
            </a:extLst>
          </p:cNvPr>
          <p:cNvSpPr txBox="1"/>
          <p:nvPr/>
        </p:nvSpPr>
        <p:spPr>
          <a:xfrm>
            <a:off x="1997501" y="1449376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RefineAndClarify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6FD3F-0F28-251E-EA82-4933AEAA649D}"/>
              </a:ext>
            </a:extLst>
          </p:cNvPr>
          <p:cNvSpPr txBox="1"/>
          <p:nvPr/>
        </p:nvSpPr>
        <p:spPr>
          <a:xfrm>
            <a:off x="2554705" y="699045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Journal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D21AB-F658-71F7-450D-88159E6C9F60}"/>
              </a:ext>
            </a:extLst>
          </p:cNvPr>
          <p:cNvCxnSpPr/>
          <p:nvPr/>
        </p:nvCxnSpPr>
        <p:spPr>
          <a:xfrm>
            <a:off x="4884821" y="1564466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877CB-652A-495E-DCAB-D4935830BB16}"/>
              </a:ext>
            </a:extLst>
          </p:cNvPr>
          <p:cNvSpPr/>
          <p:nvPr/>
        </p:nvSpPr>
        <p:spPr>
          <a:xfrm>
            <a:off x="5189621" y="1299771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2CE931-1CA2-508F-7495-0561B02AED1F}"/>
              </a:ext>
            </a:extLst>
          </p:cNvPr>
          <p:cNvCxnSpPr/>
          <p:nvPr/>
        </p:nvCxnSpPr>
        <p:spPr>
          <a:xfrm>
            <a:off x="4864767" y="235855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3BB1F5-DBD6-2BDD-0D30-64FE546B35D8}"/>
              </a:ext>
            </a:extLst>
          </p:cNvPr>
          <p:cNvSpPr/>
          <p:nvPr/>
        </p:nvSpPr>
        <p:spPr>
          <a:xfrm>
            <a:off x="5169567" y="2093856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A47AF3-056F-2C69-0B73-BF688B76B20F}"/>
              </a:ext>
            </a:extLst>
          </p:cNvPr>
          <p:cNvCxnSpPr/>
          <p:nvPr/>
        </p:nvCxnSpPr>
        <p:spPr>
          <a:xfrm>
            <a:off x="4884821" y="316430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5BEBD9-7CFE-E769-F069-95B8B6F3FA19}"/>
              </a:ext>
            </a:extLst>
          </p:cNvPr>
          <p:cNvSpPr/>
          <p:nvPr/>
        </p:nvSpPr>
        <p:spPr>
          <a:xfrm>
            <a:off x="5189621" y="289961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Todo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7D4EA9-CFCF-0389-557B-A4EF6D653063}"/>
              </a:ext>
            </a:extLst>
          </p:cNvPr>
          <p:cNvCxnSpPr/>
          <p:nvPr/>
        </p:nvCxnSpPr>
        <p:spPr>
          <a:xfrm>
            <a:off x="4864767" y="3938337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0564B8-8C3A-8D44-28E6-6575BE56B7A0}"/>
              </a:ext>
            </a:extLst>
          </p:cNvPr>
          <p:cNvSpPr/>
          <p:nvPr/>
        </p:nvSpPr>
        <p:spPr>
          <a:xfrm>
            <a:off x="5169567" y="3673642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Expericements</a:t>
            </a:r>
            <a:endParaRPr lang="en-US" sz="7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734ED1-BB27-A584-8D9D-1E271CE4E915}"/>
              </a:ext>
            </a:extLst>
          </p:cNvPr>
          <p:cNvCxnSpPr/>
          <p:nvPr/>
        </p:nvCxnSpPr>
        <p:spPr>
          <a:xfrm>
            <a:off x="4864767" y="4676635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32A93-6DD8-FEFF-BC7B-A7C738D25DEC}"/>
              </a:ext>
            </a:extLst>
          </p:cNvPr>
          <p:cNvSpPr/>
          <p:nvPr/>
        </p:nvSpPr>
        <p:spPr>
          <a:xfrm>
            <a:off x="5169567" y="4411940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Week Points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25E2F-A4BB-BB95-0041-E400D9B4E172}"/>
              </a:ext>
            </a:extLst>
          </p:cNvPr>
          <p:cNvCxnSpPr/>
          <p:nvPr/>
        </p:nvCxnSpPr>
        <p:spPr>
          <a:xfrm>
            <a:off x="4864767" y="5406913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F1ED24-CC23-E74E-C8FB-D6E42DF42021}"/>
              </a:ext>
            </a:extLst>
          </p:cNvPr>
          <p:cNvSpPr/>
          <p:nvPr/>
        </p:nvSpPr>
        <p:spPr>
          <a:xfrm>
            <a:off x="5169567" y="5142218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Strong Points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3C1DF-3A12-2F59-B202-58D3F919BC12}"/>
              </a:ext>
            </a:extLst>
          </p:cNvPr>
          <p:cNvCxnSpPr/>
          <p:nvPr/>
        </p:nvCxnSpPr>
        <p:spPr>
          <a:xfrm>
            <a:off x="4864767" y="616016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64BD2-CF19-A4E5-92BC-6485DF61CE96}"/>
              </a:ext>
            </a:extLst>
          </p:cNvPr>
          <p:cNvSpPr/>
          <p:nvPr/>
        </p:nvSpPr>
        <p:spPr>
          <a:xfrm>
            <a:off x="5169567" y="589547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Blog Post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425347-BDB8-3DEF-6FCB-5DED685CCE5D}"/>
              </a:ext>
            </a:extLst>
          </p:cNvPr>
          <p:cNvCxnSpPr/>
          <p:nvPr/>
        </p:nvCxnSpPr>
        <p:spPr>
          <a:xfrm>
            <a:off x="6962274" y="3878179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D10F5-46F5-26AD-1D7D-AD6BCB0C9E3E}"/>
              </a:ext>
            </a:extLst>
          </p:cNvPr>
          <p:cNvSpPr/>
          <p:nvPr/>
        </p:nvSpPr>
        <p:spPr>
          <a:xfrm>
            <a:off x="7267074" y="3613484"/>
            <a:ext cx="529390" cy="529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Priorize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C9499EA-05A6-4BB3-5DCF-7BC0C9D96181}"/>
              </a:ext>
            </a:extLst>
          </p:cNvPr>
          <p:cNvSpPr/>
          <p:nvPr/>
        </p:nvSpPr>
        <p:spPr>
          <a:xfrm>
            <a:off x="6549448" y="1323652"/>
            <a:ext cx="393031" cy="5125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C28C76-665B-2A83-92CC-736B04CA7CDE}"/>
              </a:ext>
            </a:extLst>
          </p:cNvPr>
          <p:cNvSpPr/>
          <p:nvPr/>
        </p:nvSpPr>
        <p:spPr>
          <a:xfrm>
            <a:off x="1034715" y="1060785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Interview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CB3649-BBF5-814F-74D8-61BF73C3B068}"/>
              </a:ext>
            </a:extLst>
          </p:cNvPr>
          <p:cNvCxnSpPr/>
          <p:nvPr/>
        </p:nvCxnSpPr>
        <p:spPr>
          <a:xfrm>
            <a:off x="729916" y="1325481"/>
            <a:ext cx="304800" cy="8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572BE78-BEF3-1620-B2C2-0CF229A21328}"/>
              </a:ext>
            </a:extLst>
          </p:cNvPr>
          <p:cNvSpPr/>
          <p:nvPr/>
        </p:nvSpPr>
        <p:spPr>
          <a:xfrm>
            <a:off x="453190" y="4381860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Super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whisper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1A4F90-C1DD-EBA0-BE24-2B7CEB60602E}"/>
              </a:ext>
            </a:extLst>
          </p:cNvPr>
          <p:cNvSpPr/>
          <p:nvPr/>
        </p:nvSpPr>
        <p:spPr>
          <a:xfrm>
            <a:off x="453190" y="5229724"/>
            <a:ext cx="605589" cy="605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Say -f</a:t>
            </a:r>
          </a:p>
        </p:txBody>
      </p:sp>
    </p:spTree>
    <p:extLst>
      <p:ext uri="{BB962C8B-B14F-4D97-AF65-F5344CB8AC3E}">
        <p14:creationId xmlns:p14="http://schemas.microsoft.com/office/powerpoint/2010/main" val="53276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3570A-5276-3444-8703-5393AE77734B}"/>
              </a:ext>
            </a:extLst>
          </p:cNvPr>
          <p:cNvSpPr txBox="1"/>
          <p:nvPr/>
        </p:nvSpPr>
        <p:spPr>
          <a:xfrm>
            <a:off x="6843860" y="461913"/>
            <a:ext cx="10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AAF2-D31A-1ECD-6C19-BD515CFF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26" y="1421366"/>
            <a:ext cx="762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72DE8-627E-3025-D379-C5A49408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26" y="2654300"/>
            <a:ext cx="82550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2BFDF-DD58-A4B7-D2F4-62846BD3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26" y="3836434"/>
            <a:ext cx="1219200" cy="67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95E4B-A7EC-A039-ABA2-9631285D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478" y="1421366"/>
            <a:ext cx="6731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0B9AB-9484-8EA2-9218-3ED9E9D1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478" y="2670249"/>
            <a:ext cx="10541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12DC0-8D34-3854-6B28-283AE727F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430" y="2837416"/>
            <a:ext cx="12446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191FD-4CF7-36B4-19EC-767784E30B0B}"/>
              </a:ext>
            </a:extLst>
          </p:cNvPr>
          <p:cNvSpPr txBox="1"/>
          <p:nvPr/>
        </p:nvSpPr>
        <p:spPr>
          <a:xfrm>
            <a:off x="8431619" y="2670249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7CB29-A918-86F7-A8A3-7A0753F20784}"/>
              </a:ext>
            </a:extLst>
          </p:cNvPr>
          <p:cNvSpPr txBox="1"/>
          <p:nvPr/>
        </p:nvSpPr>
        <p:spPr>
          <a:xfrm>
            <a:off x="5511209" y="3836434"/>
            <a:ext cx="10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545350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BDD4-9E76-2229-A6B6-171F60E8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81" y="605928"/>
            <a:ext cx="9631898" cy="35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DB23-D51E-A5D1-9A28-B7754C8EE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Data == Daily</a:t>
            </a:r>
            <a:r>
              <a:rPr lang="en-US" baseline="0" dirty="0"/>
              <a:t> Journal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7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B9F89-394E-A0A8-413D-F8C4797D3D88}"/>
              </a:ext>
            </a:extLst>
          </p:cNvPr>
          <p:cNvSpPr txBox="1"/>
          <p:nvPr/>
        </p:nvSpPr>
        <p:spPr>
          <a:xfrm>
            <a:off x="2160607" y="2921168"/>
            <a:ext cx="7870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oadway" panose="04040905080002020502" pitchFamily="82" charset="77"/>
              </a:rPr>
              <a:t>A peculiar issue…</a:t>
            </a:r>
          </a:p>
        </p:txBody>
      </p:sp>
    </p:spTree>
    <p:extLst>
      <p:ext uri="{BB962C8B-B14F-4D97-AF65-F5344CB8AC3E}">
        <p14:creationId xmlns:p14="http://schemas.microsoft.com/office/powerpoint/2010/main" val="2640016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9FA0-98C9-4C9F-638E-C593427BC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Retreat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5C734-38F5-51DE-0787-490BCA6FEF31}"/>
              </a:ext>
            </a:extLst>
          </p:cNvPr>
          <p:cNvSpPr/>
          <p:nvPr/>
        </p:nvSpPr>
        <p:spPr>
          <a:xfrm>
            <a:off x="1718631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B8458-D690-AB94-CA11-92BDCB117BAF}"/>
              </a:ext>
            </a:extLst>
          </p:cNvPr>
          <p:cNvSpPr/>
          <p:nvPr/>
        </p:nvSpPr>
        <p:spPr>
          <a:xfrm>
            <a:off x="4983296" y="2291508"/>
            <a:ext cx="1112704" cy="16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58527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0D-E68A-A63E-0A45-E71C2258F8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936523"/>
          </a:xfrm>
        </p:spPr>
        <p:txBody>
          <a:bodyPr>
            <a:normAutofit/>
          </a:bodyPr>
          <a:lstStyle/>
          <a:p>
            <a:r>
              <a:rPr lang="en-US" dirty="0"/>
              <a:t>Building</a:t>
            </a:r>
            <a:r>
              <a:rPr lang="en-US" baseline="0" dirty="0"/>
              <a:t> a second brain</a:t>
            </a:r>
            <a:br>
              <a:rPr lang="en-US" baseline="0" dirty="0"/>
            </a:br>
            <a:br>
              <a:rPr lang="en-US" dirty="0"/>
            </a:br>
            <a:r>
              <a:rPr lang="en-US" dirty="0"/>
              <a:t>Collect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Organize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Distill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538894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20F18-466B-C53F-FB34-C95EB5A41A3A}"/>
              </a:ext>
            </a:extLst>
          </p:cNvPr>
          <p:cNvSpPr/>
          <p:nvPr/>
        </p:nvSpPr>
        <p:spPr>
          <a:xfrm>
            <a:off x="4538949" y="1035586"/>
            <a:ext cx="2721167" cy="1509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A6A69C-4F15-71AB-01E4-316488742094}"/>
              </a:ext>
            </a:extLst>
          </p:cNvPr>
          <p:cNvSpPr/>
          <p:nvPr/>
        </p:nvSpPr>
        <p:spPr>
          <a:xfrm>
            <a:off x="2655065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nothing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C06C9-3D09-40A7-2875-AB6E893F7D38}"/>
              </a:ext>
            </a:extLst>
          </p:cNvPr>
          <p:cNvSpPr/>
          <p:nvPr/>
        </p:nvSpPr>
        <p:spPr>
          <a:xfrm>
            <a:off x="6674386" y="3429000"/>
            <a:ext cx="1751682" cy="1605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have garbage</a:t>
            </a:r>
          </a:p>
        </p:txBody>
      </p:sp>
    </p:spTree>
    <p:extLst>
      <p:ext uri="{BB962C8B-B14F-4D97-AF65-F5344CB8AC3E}">
        <p14:creationId xmlns:p14="http://schemas.microsoft.com/office/powerpoint/2010/main" val="1504940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530-D72E-28C4-9040-7FE55F67024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Vomit</a:t>
            </a:r>
          </a:p>
        </p:txBody>
      </p:sp>
    </p:spTree>
    <p:extLst>
      <p:ext uri="{BB962C8B-B14F-4D97-AF65-F5344CB8AC3E}">
        <p14:creationId xmlns:p14="http://schemas.microsoft.com/office/powerpoint/2010/main" val="143934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C6CE4-0A74-118E-E81B-70057A768E81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0EF2-E7C6-2D33-E887-601E768FCB84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0C54FE-1D71-B163-5BE9-A818356C62B2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F60FE8-CB98-E956-618D-95EE17852CAB}"/>
              </a:ext>
            </a:extLst>
          </p:cNvPr>
          <p:cNvSpPr txBox="1"/>
          <p:nvPr/>
        </p:nvSpPr>
        <p:spPr>
          <a:xfrm>
            <a:off x="1534511" y="203753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B3E5D-F36D-02F6-4B98-ED7E5F8B074E}"/>
              </a:ext>
            </a:extLst>
          </p:cNvPr>
          <p:cNvCxnSpPr>
            <a:cxnSpLocks/>
          </p:cNvCxnSpPr>
          <p:nvPr/>
        </p:nvCxnSpPr>
        <p:spPr>
          <a:xfrm>
            <a:off x="3379076" y="2874578"/>
            <a:ext cx="1476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BB0CC9-BAC8-A51C-E776-D67630D196E5}"/>
              </a:ext>
            </a:extLst>
          </p:cNvPr>
          <p:cNvSpPr txBox="1"/>
          <p:nvPr/>
        </p:nvSpPr>
        <p:spPr>
          <a:xfrm>
            <a:off x="3379076" y="2406868"/>
            <a:ext cx="17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&amp; Clarify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D7517-4B0A-73CF-83EF-5446EBB4A109}"/>
              </a:ext>
            </a:extLst>
          </p:cNvPr>
          <p:cNvSpPr txBox="1"/>
          <p:nvPr/>
        </p:nvSpPr>
        <p:spPr>
          <a:xfrm>
            <a:off x="4109545" y="4866290"/>
            <a:ext cx="4466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“Done is better than perfect”</a:t>
            </a:r>
          </a:p>
          <a:p>
            <a:r>
              <a:rPr lang="en-US" dirty="0"/>
              <a:t>“Perfect is the enemy of the good”</a:t>
            </a:r>
          </a:p>
          <a:p>
            <a:r>
              <a:rPr lang="en-US" dirty="0"/>
              <a:t>“The simplest thing that can possibly work”</a:t>
            </a:r>
          </a:p>
          <a:p>
            <a:r>
              <a:rPr lang="en-US" dirty="0"/>
              <a:t>“YAGNI”</a:t>
            </a:r>
          </a:p>
        </p:txBody>
      </p:sp>
    </p:spTree>
    <p:extLst>
      <p:ext uri="{BB962C8B-B14F-4D97-AF65-F5344CB8AC3E}">
        <p14:creationId xmlns:p14="http://schemas.microsoft.com/office/powerpoint/2010/main" val="527028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A5F-FFF1-A8BE-0313-54F439431B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EAA47-9F72-E903-98CE-118A52211734}"/>
              </a:ext>
            </a:extLst>
          </p:cNvPr>
          <p:cNvSpPr/>
          <p:nvPr/>
        </p:nvSpPr>
        <p:spPr>
          <a:xfrm>
            <a:off x="882869" y="2406869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735C5-779B-A624-4CB7-5B224419D1C5}"/>
              </a:ext>
            </a:extLst>
          </p:cNvPr>
          <p:cNvSpPr/>
          <p:nvPr/>
        </p:nvSpPr>
        <p:spPr>
          <a:xfrm>
            <a:off x="2443655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Collectin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Draft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8988DD-3FF7-C66E-7E9F-25676EE658A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818290" y="2874579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DEA7A6-D4A5-1A06-9E0E-C3A4BBC7A3E7}"/>
              </a:ext>
            </a:extLst>
          </p:cNvPr>
          <p:cNvSpPr txBox="1"/>
          <p:nvPr/>
        </p:nvSpPr>
        <p:spPr>
          <a:xfrm>
            <a:off x="1680497" y="1988347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Vomit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539595-4230-C507-6D7B-327FB9ACB8B2}"/>
              </a:ext>
            </a:extLst>
          </p:cNvPr>
          <p:cNvCxnSpPr/>
          <p:nvPr/>
        </p:nvCxnSpPr>
        <p:spPr>
          <a:xfrm flipV="1">
            <a:off x="3379076" y="2874578"/>
            <a:ext cx="6253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42B72-2CF0-04B3-D802-401EA29F899D}"/>
              </a:ext>
            </a:extLst>
          </p:cNvPr>
          <p:cNvSpPr/>
          <p:nvPr/>
        </p:nvSpPr>
        <p:spPr>
          <a:xfrm>
            <a:off x="4004441" y="2406868"/>
            <a:ext cx="935421" cy="9354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Refined Output</a:t>
            </a:r>
          </a:p>
        </p:txBody>
      </p:sp>
    </p:spTree>
    <p:extLst>
      <p:ext uri="{BB962C8B-B14F-4D97-AF65-F5344CB8AC3E}">
        <p14:creationId xmlns:p14="http://schemas.microsoft.com/office/powerpoint/2010/main" val="88272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ECED1-6715-6C90-8DDA-6A871F75369F}"/>
              </a:ext>
            </a:extLst>
          </p:cNvPr>
          <p:cNvSpPr/>
          <p:nvPr/>
        </p:nvSpPr>
        <p:spPr>
          <a:xfrm>
            <a:off x="1369412" y="2060681"/>
            <a:ext cx="2905080" cy="2905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A5D6-7A76-F110-5216-22F2EA5A5491}"/>
              </a:ext>
            </a:extLst>
          </p:cNvPr>
          <p:cNvSpPr txBox="1"/>
          <p:nvPr/>
        </p:nvSpPr>
        <p:spPr>
          <a:xfrm>
            <a:off x="1405052" y="2095682"/>
            <a:ext cx="2869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roadway" panose="04040905080002020502" pitchFamily="82" charset="77"/>
              </a:rPr>
              <a:t>Thursday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096029-9768-36A2-5C71-331683DBA7CD}"/>
              </a:ext>
            </a:extLst>
          </p:cNvPr>
          <p:cNvCxnSpPr/>
          <p:nvPr/>
        </p:nvCxnSpPr>
        <p:spPr>
          <a:xfrm>
            <a:off x="1369412" y="2800077"/>
            <a:ext cx="2905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6D130F-5AD5-F138-7BAF-2D969E85D588}"/>
              </a:ext>
            </a:extLst>
          </p:cNvPr>
          <p:cNvSpPr txBox="1"/>
          <p:nvPr/>
        </p:nvSpPr>
        <p:spPr>
          <a:xfrm>
            <a:off x="1730948" y="359634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Approvals.java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CB2A-7B40-960F-60DB-82B20999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85" y="2800077"/>
            <a:ext cx="14986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FFEF7-4110-2CF1-C985-E1F5749C0255}"/>
              </a:ext>
            </a:extLst>
          </p:cNvPr>
          <p:cNvSpPr txBox="1"/>
          <p:nvPr/>
        </p:nvSpPr>
        <p:spPr>
          <a:xfrm>
            <a:off x="6915783" y="43240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Scott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0EDC7-1D3B-DDC4-D2F3-2BEE8E48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774BC-B8D1-9B1A-E199-4052E3F7A766}"/>
              </a:ext>
            </a:extLst>
          </p:cNvPr>
          <p:cNvSpPr txBox="1"/>
          <p:nvPr/>
        </p:nvSpPr>
        <p:spPr>
          <a:xfrm>
            <a:off x="8576713" y="432407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Stefan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85C6630-BAF5-FB0C-2DFC-CF28FBF8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523907" y="3023207"/>
            <a:ext cx="1146282" cy="11462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4EB9B9-9849-885D-85A3-D2DB1EE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1357"/>
            <a:ext cx="9249003" cy="66988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49208-6945-738B-9663-71EED51CD4CA}"/>
              </a:ext>
            </a:extLst>
          </p:cNvPr>
          <p:cNvSpPr/>
          <p:nvPr/>
        </p:nvSpPr>
        <p:spPr>
          <a:xfrm>
            <a:off x="4466996" y="3517596"/>
            <a:ext cx="1198783" cy="310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3E4C6-8734-16F4-0F3C-7BCEBD51DFCC}"/>
              </a:ext>
            </a:extLst>
          </p:cNvPr>
          <p:cNvSpPr/>
          <p:nvPr/>
        </p:nvSpPr>
        <p:spPr>
          <a:xfrm>
            <a:off x="4287252" y="4619396"/>
            <a:ext cx="2757055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B74F03-EB03-90F6-B137-5CD6301958F2}"/>
              </a:ext>
            </a:extLst>
          </p:cNvPr>
          <p:cNvSpPr/>
          <p:nvPr/>
        </p:nvSpPr>
        <p:spPr>
          <a:xfrm>
            <a:off x="2492724" y="5270358"/>
            <a:ext cx="3173056" cy="390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C9F8AB-6E44-87DC-D587-A532044D5A03}"/>
              </a:ext>
            </a:extLst>
          </p:cNvPr>
          <p:cNvSpPr/>
          <p:nvPr/>
        </p:nvSpPr>
        <p:spPr>
          <a:xfrm>
            <a:off x="5665780" y="3672913"/>
            <a:ext cx="344008" cy="966901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4008" h="966901">
                <a:moveTo>
                  <a:pt x="0" y="0"/>
                </a:moveTo>
                <a:cubicBezTo>
                  <a:pt x="161514" y="104638"/>
                  <a:pt x="323029" y="209276"/>
                  <a:pt x="341259" y="367510"/>
                </a:cubicBezTo>
                <a:cubicBezTo>
                  <a:pt x="359489" y="525744"/>
                  <a:pt x="287300" y="694915"/>
                  <a:pt x="118128" y="9669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031608-7BB6-A1E3-320A-6E4B0534757A}"/>
              </a:ext>
            </a:extLst>
          </p:cNvPr>
          <p:cNvSpPr/>
          <p:nvPr/>
        </p:nvSpPr>
        <p:spPr>
          <a:xfrm>
            <a:off x="5665779" y="5010868"/>
            <a:ext cx="340572" cy="463762"/>
          </a:xfrm>
          <a:custGeom>
            <a:avLst/>
            <a:gdLst>
              <a:gd name="csX0" fmla="*/ 0 w 341898"/>
              <a:gd name="csY0" fmla="*/ 0 h 949401"/>
              <a:gd name="csX1" fmla="*/ 341259 w 341898"/>
              <a:gd name="csY1" fmla="*/ 367510 h 949401"/>
              <a:gd name="csX2" fmla="*/ 109378 w 341898"/>
              <a:gd name="csY2" fmla="*/ 949401 h 949401"/>
              <a:gd name="csX0" fmla="*/ 0 w 341913"/>
              <a:gd name="csY0" fmla="*/ 0 h 966901"/>
              <a:gd name="csX1" fmla="*/ 341259 w 341913"/>
              <a:gd name="csY1" fmla="*/ 367510 h 966901"/>
              <a:gd name="csX2" fmla="*/ 118128 w 341913"/>
              <a:gd name="csY2" fmla="*/ 966901 h 966901"/>
              <a:gd name="csX0" fmla="*/ 0 w 344008"/>
              <a:gd name="csY0" fmla="*/ 0 h 966901"/>
              <a:gd name="csX1" fmla="*/ 341259 w 344008"/>
              <a:gd name="csY1" fmla="*/ 367510 h 966901"/>
              <a:gd name="csX2" fmla="*/ 118128 w 344008"/>
              <a:gd name="csY2" fmla="*/ 966901 h 966901"/>
              <a:gd name="csX0" fmla="*/ 0 w 342555"/>
              <a:gd name="csY0" fmla="*/ 0 h 463762"/>
              <a:gd name="csX1" fmla="*/ 341259 w 342555"/>
              <a:gd name="csY1" fmla="*/ 367510 h 463762"/>
              <a:gd name="csX2" fmla="*/ 13125 w 342555"/>
              <a:gd name="csY2" fmla="*/ 463762 h 463762"/>
              <a:gd name="csX0" fmla="*/ 0 w 352918"/>
              <a:gd name="csY0" fmla="*/ 0 h 463762"/>
              <a:gd name="csX1" fmla="*/ 341259 w 352918"/>
              <a:gd name="csY1" fmla="*/ 367510 h 463762"/>
              <a:gd name="csX2" fmla="*/ 13125 w 352918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04124"/>
              <a:gd name="csY0" fmla="*/ 0 h 463762"/>
              <a:gd name="csX1" fmla="*/ 275632 w 304124"/>
              <a:gd name="csY1" fmla="*/ 175005 h 463762"/>
              <a:gd name="csX2" fmla="*/ 13125 w 304124"/>
              <a:gd name="csY2" fmla="*/ 463762 h 463762"/>
              <a:gd name="csX0" fmla="*/ 0 w 340572"/>
              <a:gd name="csY0" fmla="*/ 0 h 463762"/>
              <a:gd name="csX1" fmla="*/ 275632 w 340572"/>
              <a:gd name="csY1" fmla="*/ 175005 h 463762"/>
              <a:gd name="csX2" fmla="*/ 13125 w 340572"/>
              <a:gd name="csY2" fmla="*/ 463762 h 4637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40572" h="463762">
                <a:moveTo>
                  <a:pt x="0" y="0"/>
                </a:moveTo>
                <a:cubicBezTo>
                  <a:pt x="161514" y="104638"/>
                  <a:pt x="169900" y="16771"/>
                  <a:pt x="275632" y="175005"/>
                </a:cubicBezTo>
                <a:cubicBezTo>
                  <a:pt x="376989" y="302613"/>
                  <a:pt x="405428" y="379906"/>
                  <a:pt x="13125" y="4637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5D7F1-0480-F581-91D7-F938A570F5C7}"/>
              </a:ext>
            </a:extLst>
          </p:cNvPr>
          <p:cNvSpPr/>
          <p:nvPr/>
        </p:nvSpPr>
        <p:spPr>
          <a:xfrm>
            <a:off x="5496608" y="1448843"/>
            <a:ext cx="1198783" cy="47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E1DF-1A81-80C2-5406-F7B387D5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8EB72-9BFF-2B46-923E-F4816561B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9386" b="50784"/>
          <a:stretch>
            <a:fillRect/>
          </a:stretch>
        </p:blipFill>
        <p:spPr>
          <a:xfrm>
            <a:off x="0" y="1357"/>
            <a:ext cx="8171727" cy="6833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893153-F502-289B-0784-8C0804DCA54F}"/>
              </a:ext>
            </a:extLst>
          </p:cNvPr>
          <p:cNvSpPr/>
          <p:nvPr/>
        </p:nvSpPr>
        <p:spPr>
          <a:xfrm>
            <a:off x="2708476" y="6574420"/>
            <a:ext cx="5104435" cy="231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5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59939B01-7912-6529-9BB2-15722779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32" b="73080"/>
          <a:stretch>
            <a:fillRect/>
          </a:stretch>
        </p:blipFill>
        <p:spPr>
          <a:xfrm>
            <a:off x="88326" y="62732"/>
            <a:ext cx="5270752" cy="673253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260B51-D121-A219-DCDA-768DDEB1A924}"/>
              </a:ext>
            </a:extLst>
          </p:cNvPr>
          <p:cNvSpPr/>
          <p:nvPr/>
        </p:nvSpPr>
        <p:spPr>
          <a:xfrm>
            <a:off x="745200" y="1388962"/>
            <a:ext cx="649549" cy="399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9C9CA0-F84D-0187-980E-12F0D70C1008}"/>
              </a:ext>
            </a:extLst>
          </p:cNvPr>
          <p:cNvSpPr/>
          <p:nvPr/>
        </p:nvSpPr>
        <p:spPr>
          <a:xfrm>
            <a:off x="3544548" y="2814522"/>
            <a:ext cx="1079953" cy="318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F11A-9F17-19BB-14E5-48D12F4A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B7289-9697-6194-5DF3-155A43B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13" b="57448"/>
          <a:stretch>
            <a:fillRect/>
          </a:stretch>
        </p:blipFill>
        <p:spPr>
          <a:xfrm>
            <a:off x="0" y="0"/>
            <a:ext cx="9249003" cy="66988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6B695D-49AD-7FAE-4A62-648B1CD7809C}"/>
              </a:ext>
            </a:extLst>
          </p:cNvPr>
          <p:cNvSpPr/>
          <p:nvPr/>
        </p:nvSpPr>
        <p:spPr>
          <a:xfrm>
            <a:off x="5619510" y="5295417"/>
            <a:ext cx="2268638" cy="353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8CD66-756D-5EB0-8672-0B4E52DF414F}"/>
              </a:ext>
            </a:extLst>
          </p:cNvPr>
          <p:cNvSpPr txBox="1"/>
          <p:nvPr/>
        </p:nvSpPr>
        <p:spPr>
          <a:xfrm>
            <a:off x="3960994" y="2060294"/>
            <a:ext cx="130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1216-29CA-F4F2-2F24-A4B3C05F6164}"/>
              </a:ext>
            </a:extLst>
          </p:cNvPr>
          <p:cNvSpPr txBox="1"/>
          <p:nvPr/>
        </p:nvSpPr>
        <p:spPr>
          <a:xfrm>
            <a:off x="6634222" y="2060294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HOW-TO GUIDES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57F1-DC2D-5444-2FAC-FA5EDFF84B49}"/>
              </a:ext>
            </a:extLst>
          </p:cNvPr>
          <p:cNvSpPr txBox="1"/>
          <p:nvPr/>
        </p:nvSpPr>
        <p:spPr>
          <a:xfrm>
            <a:off x="3840866" y="3816752"/>
            <a:ext cx="15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EXPLATATION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B0C06-EF28-A623-B25B-8E26BE57CAF1}"/>
              </a:ext>
            </a:extLst>
          </p:cNvPr>
          <p:cNvSpPr txBox="1"/>
          <p:nvPr/>
        </p:nvSpPr>
        <p:spPr>
          <a:xfrm>
            <a:off x="6873710" y="381675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46D39-35FE-4964-EB9E-DD1421D567DA}"/>
              </a:ext>
            </a:extLst>
          </p:cNvPr>
          <p:cNvCxnSpPr>
            <a:cxnSpLocks/>
          </p:cNvCxnSpPr>
          <p:nvPr/>
        </p:nvCxnSpPr>
        <p:spPr>
          <a:xfrm>
            <a:off x="6096964" y="1157468"/>
            <a:ext cx="0" cy="39180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2C2D1-8741-48F0-9CF5-66377C2ED604}"/>
              </a:ext>
            </a:extLst>
          </p:cNvPr>
          <p:cNvCxnSpPr>
            <a:cxnSpLocks/>
          </p:cNvCxnSpPr>
          <p:nvPr/>
        </p:nvCxnSpPr>
        <p:spPr>
          <a:xfrm>
            <a:off x="3703899" y="3116483"/>
            <a:ext cx="47861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62704A-5EED-A705-306A-E238207EA67D}"/>
              </a:ext>
            </a:extLst>
          </p:cNvPr>
          <p:cNvSpPr txBox="1"/>
          <p:nvPr/>
        </p:nvSpPr>
        <p:spPr>
          <a:xfrm>
            <a:off x="5617911" y="6328987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*Daniele Procida's theory of documentation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6A3727-E8F1-7CAC-FE3F-BDECEEFAB334}"/>
              </a:ext>
            </a:extLst>
          </p:cNvPr>
          <p:cNvSpPr/>
          <p:nvPr/>
        </p:nvSpPr>
        <p:spPr>
          <a:xfrm>
            <a:off x="6511119" y="1964956"/>
            <a:ext cx="2147366" cy="56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796</Words>
  <Application>Microsoft Macintosh PowerPoint</Application>
  <PresentationFormat>Widescreen</PresentationFormat>
  <Paragraphs>205</Paragraphs>
  <Slides>35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Andale Mono</vt:lpstr>
      <vt:lpstr>Aptos</vt:lpstr>
      <vt:lpstr>Aptos Display</vt:lpstr>
      <vt:lpstr>Arial</vt:lpstr>
      <vt:lpstr>Broadway</vt:lpstr>
      <vt:lpstr>Fira Code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== Daily Journal</vt:lpstr>
      <vt:lpstr>Retreat </vt:lpstr>
      <vt:lpstr>Building a second brain  Collect Organize Distill Extract</vt:lpstr>
      <vt:lpstr>PowerPoint Presentation</vt:lpstr>
      <vt:lpstr>Vomit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14</cp:revision>
  <dcterms:created xsi:type="dcterms:W3CDTF">2026-01-14T02:57:35Z</dcterms:created>
  <dcterms:modified xsi:type="dcterms:W3CDTF">2026-01-17T21:48:48Z</dcterms:modified>
</cp:coreProperties>
</file>